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52" r:id="rId3"/>
    <p:sldId id="361" r:id="rId4"/>
    <p:sldId id="359" r:id="rId5"/>
    <p:sldId id="332" r:id="rId6"/>
    <p:sldId id="363" r:id="rId7"/>
    <p:sldId id="365" r:id="rId8"/>
    <p:sldId id="391" r:id="rId9"/>
    <p:sldId id="399" r:id="rId10"/>
    <p:sldId id="398" r:id="rId11"/>
    <p:sldId id="397" r:id="rId12"/>
    <p:sldId id="396" r:id="rId13"/>
    <p:sldId id="394" r:id="rId14"/>
    <p:sldId id="395" r:id="rId15"/>
    <p:sldId id="390" r:id="rId16"/>
    <p:sldId id="386" r:id="rId17"/>
  </p:sldIdLst>
  <p:sldSz cx="9144000" cy="6858000" type="screen4x3"/>
  <p:notesSz cx="9144000" cy="6858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CC"/>
    <a:srgbClr val="3399FF"/>
    <a:srgbClr val="006600"/>
    <a:srgbClr val="FF0000"/>
    <a:srgbClr val="CCE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8502" autoAdjust="0"/>
  </p:normalViewPr>
  <p:slideViewPr>
    <p:cSldViewPr>
      <p:cViewPr>
        <p:scale>
          <a:sx n="90" d="100"/>
          <a:sy n="90" d="100"/>
        </p:scale>
        <p:origin x="-1234" y="-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E37679-C57E-4D75-959E-5D59C7789D5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3972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B77A915-A5FA-4CA3-A126-D248C1DC222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8915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9BAD0A-BA4D-4522-B909-A9F8549D7694}" type="slidenum">
              <a:rPr lang="en-AU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AU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RHC-PowerPoint-07-SPLASH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4076700"/>
            <a:ext cx="8424862" cy="13684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0261516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192801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274638"/>
            <a:ext cx="2070100" cy="6249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74638"/>
            <a:ext cx="6057900" cy="6249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83474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351C2-7785-4F2F-909D-34C44563B03B}" type="datetimeFigureOut">
              <a:rPr lang="en-AU"/>
              <a:pPr>
                <a:defRPr/>
              </a:pPr>
              <a:t>12/08/2019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31635-EBCF-447C-B99F-8D786967219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787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453399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286131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225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412875"/>
            <a:ext cx="403383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845825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893805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376196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18464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030905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948214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RHC-PowerPoint-07-OPT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74638"/>
            <a:ext cx="62642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1848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  <p:sldLayoutId id="2147484178" r:id="rId12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99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99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99C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99C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99C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99C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99C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99C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99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webdoxx.com/acorn/acorn15/index.ph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library@ramsayhealth.com.a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msaylibrary.com.a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library@ramsayhealth.com.au" TargetMode="External"/><Relationship Id="rId2" Type="http://schemas.openxmlformats.org/officeDocument/2006/relationships/hyperlink" Target="http://www.ramsaylibrary.com.a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Presentation Title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AU" altLang="en-US" smtClean="0"/>
          </a:p>
          <a:p>
            <a:pPr marL="0" indent="0" algn="ctr" eaLnBrk="1" hangingPunct="1">
              <a:buFontTx/>
              <a:buNone/>
            </a:pPr>
            <a:r>
              <a:rPr lang="en-AU" altLang="en-US" b="1" smtClean="0">
                <a:solidFill>
                  <a:schemeClr val="accent2"/>
                </a:solidFill>
              </a:rPr>
              <a:t>Ramsay Health Care Library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264275" cy="561975"/>
          </a:xfrm>
        </p:spPr>
        <p:txBody>
          <a:bodyPr/>
          <a:lstStyle/>
          <a:p>
            <a:r>
              <a:rPr lang="en-AU" sz="2800" dirty="0" smtClean="0"/>
              <a:t>How to gain CPD points </a:t>
            </a:r>
            <a:endParaRPr lang="en-AU" sz="28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292080" y="3933056"/>
            <a:ext cx="576064" cy="936104"/>
          </a:xfrm>
          <a:prstGeom prst="straightConnector1">
            <a:avLst/>
          </a:prstGeom>
          <a:ln w="12700">
            <a:solidFill>
              <a:srgbClr val="0099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60366"/>
            <a:ext cx="6751320" cy="494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5956518" y="4246488"/>
            <a:ext cx="729279" cy="772935"/>
          </a:xfrm>
          <a:prstGeom prst="straightConnector1">
            <a:avLst/>
          </a:prstGeom>
          <a:ln w="12700">
            <a:solidFill>
              <a:srgbClr val="0099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975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 smtClean="0"/>
              <a:t>In the video How to gain CPD points …</a:t>
            </a:r>
            <a:endParaRPr lang="en-AU" sz="2400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63" y="1700808"/>
            <a:ext cx="683490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215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6872"/>
            <a:ext cx="5783580" cy="2270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6660232" y="2996952"/>
            <a:ext cx="936104" cy="592915"/>
          </a:xfrm>
          <a:prstGeom prst="straightConnector1">
            <a:avLst/>
          </a:prstGeom>
          <a:ln w="12700">
            <a:solidFill>
              <a:srgbClr val="0099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8913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50825" y="0"/>
            <a:ext cx="7772400" cy="11668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altLang="en-US" dirty="0" smtClean="0"/>
              <a:t>HIMAA Dictionary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1881188"/>
            <a:ext cx="47244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Oval 13"/>
          <p:cNvSpPr>
            <a:spLocks noChangeArrowheads="1"/>
          </p:cNvSpPr>
          <p:nvPr/>
        </p:nvSpPr>
        <p:spPr bwMode="auto">
          <a:xfrm>
            <a:off x="2195513" y="5373688"/>
            <a:ext cx="2016125" cy="431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99CC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99CC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99CC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99CC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99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99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99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99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99CC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2773" name="Oval 14"/>
          <p:cNvSpPr>
            <a:spLocks noChangeArrowheads="1"/>
          </p:cNvSpPr>
          <p:nvPr/>
        </p:nvSpPr>
        <p:spPr bwMode="auto">
          <a:xfrm>
            <a:off x="3817938" y="2981325"/>
            <a:ext cx="2016125" cy="2873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99CC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99CC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99CC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99CC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99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99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99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99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99CC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68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1412875"/>
            <a:ext cx="5184775" cy="5445125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5843" name="Oval 5"/>
          <p:cNvSpPr>
            <a:spLocks noChangeArrowheads="1"/>
          </p:cNvSpPr>
          <p:nvPr/>
        </p:nvSpPr>
        <p:spPr bwMode="auto">
          <a:xfrm>
            <a:off x="5105400" y="6021388"/>
            <a:ext cx="1800225" cy="4651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99CC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99CC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99CC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99CC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99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99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99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99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99CC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9788" y="153988"/>
            <a:ext cx="5616575" cy="793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AU" altLang="en-US" dirty="0" smtClean="0"/>
              <a:t/>
            </a:r>
            <a:br>
              <a:rPr lang="en-AU" altLang="en-US" dirty="0" smtClean="0"/>
            </a:br>
            <a:r>
              <a:rPr lang="en-AU" altLang="en-US" dirty="0" smtClean="0"/>
              <a:t>HIMAA Dictionary</a:t>
            </a:r>
            <a:r>
              <a:rPr lang="en-AU" altLang="en-US" sz="2200" dirty="0" smtClean="0"/>
              <a:t/>
            </a:r>
            <a:br>
              <a:rPr lang="en-AU" altLang="en-US" sz="2200" dirty="0" smtClean="0"/>
            </a:br>
            <a:endParaRPr lang="en-AU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914298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6264275" cy="561975"/>
          </a:xfrm>
        </p:spPr>
        <p:txBody>
          <a:bodyPr/>
          <a:lstStyle/>
          <a:p>
            <a:r>
              <a:rPr lang="en-AU" altLang="en-US" sz="2400" dirty="0" smtClean="0"/>
              <a:t>ACORN PERIOPERATIVE STANDARDS</a:t>
            </a:r>
            <a:endParaRPr lang="en-AU" altLang="en-US" sz="2400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539750" y="1341438"/>
            <a:ext cx="8218488" cy="51117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AU" sz="1400" b="1" dirty="0"/>
              <a:t>ACORN </a:t>
            </a:r>
            <a:r>
              <a:rPr lang="en-AU" sz="1400" b="1" dirty="0" smtClean="0"/>
              <a:t>PERIOPERATIVE STANDARDS</a:t>
            </a:r>
            <a:r>
              <a:rPr lang="en-AU" sz="1400" dirty="0"/>
              <a:t> </a:t>
            </a:r>
            <a:r>
              <a:rPr lang="en-AU" sz="1400" dirty="0" smtClean="0"/>
              <a:t/>
            </a:r>
            <a:br>
              <a:rPr lang="en-AU" sz="1400" dirty="0" smtClean="0"/>
            </a:br>
            <a:r>
              <a:rPr lang="en-AU" sz="1400" dirty="0" smtClean="0"/>
              <a:t>Linked to the Ramsay Home page and Library sites, and at: </a:t>
            </a:r>
            <a:r>
              <a:rPr lang="en-AU" sz="1400" dirty="0"/>
              <a:t>  </a:t>
            </a:r>
            <a:r>
              <a:rPr lang="en-AU" sz="1400" dirty="0">
                <a:hlinkClick r:id="rId2"/>
              </a:rPr>
              <a:t>https://www.webdoxx.com/acorn/acorn15/index.php</a:t>
            </a:r>
            <a:r>
              <a:rPr lang="en-AU" sz="1400" dirty="0"/>
              <a:t> No logon is required. </a:t>
            </a:r>
            <a:r>
              <a:rPr lang="en-AU" sz="1400" dirty="0" smtClean="0"/>
              <a:t>Access </a:t>
            </a:r>
            <a:r>
              <a:rPr lang="en-AU" sz="1400" dirty="0"/>
              <a:t>is only available onsite. </a:t>
            </a:r>
            <a:endParaRPr lang="en-AU" altLang="en-US" sz="1400" b="1" dirty="0" smtClean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5147354" cy="4372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2244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AU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AU" altLang="en-US" sz="4400" b="1" dirty="0" smtClean="0">
                <a:solidFill>
                  <a:srgbClr val="0070C0"/>
                </a:solidFill>
              </a:rPr>
              <a:t>Helpdesk</a:t>
            </a:r>
          </a:p>
          <a:p>
            <a:pPr marL="0" indent="0">
              <a:buNone/>
            </a:pPr>
            <a:r>
              <a:rPr lang="en-AU" altLang="en-US" sz="4400" dirty="0" smtClean="0">
                <a:solidFill>
                  <a:srgbClr val="0070C0"/>
                </a:solidFill>
                <a:hlinkClick r:id="rId2"/>
              </a:rPr>
              <a:t>library@ramsayhealth.com.au</a:t>
            </a:r>
            <a:r>
              <a:rPr lang="en-AU" altLang="en-US" sz="4400" dirty="0" smtClean="0">
                <a:solidFill>
                  <a:srgbClr val="0070C0"/>
                </a:solidFill>
              </a:rPr>
              <a:t>   </a:t>
            </a:r>
          </a:p>
          <a:p>
            <a:pPr marL="0" indent="0">
              <a:buNone/>
            </a:pPr>
            <a:r>
              <a:rPr lang="en-AU" altLang="en-US" sz="4400" dirty="0" smtClean="0">
                <a:solidFill>
                  <a:srgbClr val="0070C0"/>
                </a:solidFill>
              </a:rPr>
              <a:t>07 </a:t>
            </a:r>
            <a:r>
              <a:rPr lang="en-AU" altLang="en-US" sz="4400" dirty="0">
                <a:solidFill>
                  <a:srgbClr val="0070C0"/>
                </a:solidFill>
              </a:rPr>
              <a:t>3394 6750</a:t>
            </a:r>
          </a:p>
          <a:p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3728496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Registration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sz="3600" dirty="0" smtClean="0">
                <a:solidFill>
                  <a:srgbClr val="0070C0"/>
                </a:solidFill>
                <a:latin typeface="+mj-lt"/>
              </a:rPr>
              <a:t>The Ramsay Library is at </a:t>
            </a:r>
            <a:r>
              <a:rPr lang="en-AU" sz="3600" dirty="0" smtClean="0">
                <a:solidFill>
                  <a:srgbClr val="0070C0"/>
                </a:solidFill>
                <a:latin typeface="+mj-lt"/>
                <a:hlinkClick r:id="rId2"/>
              </a:rPr>
              <a:t>www.ramsaylibrary.com.au</a:t>
            </a:r>
            <a:endParaRPr lang="en-AU" sz="3600" dirty="0">
              <a:solidFill>
                <a:srgbClr val="0070C0"/>
              </a:solidFill>
              <a:latin typeface="+mj-lt"/>
            </a:endParaRPr>
          </a:p>
          <a:p>
            <a:pPr marL="0" indent="0" algn="ctr">
              <a:buNone/>
            </a:pPr>
            <a:endParaRPr lang="en-AU" sz="3600" dirty="0" smtClean="0">
              <a:solidFill>
                <a:srgbClr val="0070C0"/>
              </a:solidFill>
              <a:latin typeface="+mj-lt"/>
            </a:endParaRPr>
          </a:p>
          <a:p>
            <a:r>
              <a:rPr lang="en-AU" dirty="0" smtClean="0">
                <a:solidFill>
                  <a:srgbClr val="0070C0"/>
                </a:solidFill>
                <a:latin typeface="+mj-lt"/>
              </a:rPr>
              <a:t>On a Ramsay networked device you don’t need a logon. </a:t>
            </a:r>
          </a:p>
          <a:p>
            <a:r>
              <a:rPr lang="en-AU" dirty="0" smtClean="0">
                <a:solidFill>
                  <a:srgbClr val="0070C0"/>
                </a:solidFill>
                <a:latin typeface="+mj-lt"/>
              </a:rPr>
              <a:t>When outside the Ramsay network you need a </a:t>
            </a:r>
            <a:r>
              <a:rPr lang="en-AU" u="sng" dirty="0" smtClean="0">
                <a:solidFill>
                  <a:schemeClr val="tx1"/>
                </a:solidFill>
                <a:latin typeface="+mj-lt"/>
              </a:rPr>
              <a:t>personal Athens logon</a:t>
            </a:r>
            <a:r>
              <a:rPr lang="en-AU" dirty="0" smtClean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0" indent="0" algn="ctr">
              <a:buNone/>
            </a:pPr>
            <a:endParaRPr lang="en-AU" sz="5000" dirty="0" smtClean="0">
              <a:solidFill>
                <a:srgbClr val="7030A0"/>
              </a:solidFill>
              <a:latin typeface="+mj-lt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919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Registration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400" dirty="0"/>
              <a:t>Library Registration form </a:t>
            </a:r>
            <a:r>
              <a:rPr lang="en-AU" sz="2400" dirty="0" smtClean="0"/>
              <a:t>when on a Ramsay computer </a:t>
            </a:r>
            <a:endParaRPr lang="en-AU" sz="24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AU" sz="50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71" y="2276872"/>
            <a:ext cx="7037855" cy="3888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812360" y="3140968"/>
            <a:ext cx="648072" cy="720080"/>
          </a:xfrm>
          <a:prstGeom prst="straightConnector1">
            <a:avLst/>
          </a:prstGeom>
          <a:ln w="12700">
            <a:solidFill>
              <a:srgbClr val="0099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339752" y="2132856"/>
            <a:ext cx="648072" cy="720080"/>
          </a:xfrm>
          <a:prstGeom prst="straightConnector1">
            <a:avLst/>
          </a:prstGeom>
          <a:ln w="12700">
            <a:solidFill>
              <a:srgbClr val="0099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761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Training Tab</a:t>
            </a:r>
            <a:endParaRPr lang="en-A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13" y="1484784"/>
            <a:ext cx="572135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681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>
                <a:latin typeface="Calibri" pitchFamily="34" charset="0"/>
              </a:rPr>
              <a:t>Ramsay Library Resources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80920" cy="4464496"/>
          </a:xfrm>
          <a:ln w="12700">
            <a:solidFill>
              <a:schemeClr val="tx1"/>
            </a:solidFill>
          </a:ln>
        </p:spPr>
        <p:txBody>
          <a:bodyPr/>
          <a:lstStyle/>
          <a:p>
            <a:endParaRPr lang="en-AU" altLang="en-US" sz="2800" b="1" dirty="0" smtClean="0">
              <a:solidFill>
                <a:srgbClr val="7030A0"/>
              </a:solidFill>
              <a:latin typeface="+mj-lt"/>
            </a:endParaRPr>
          </a:p>
          <a:p>
            <a:r>
              <a:rPr lang="en-AU" altLang="en-US" sz="2000" b="1" dirty="0" smtClean="0">
                <a:solidFill>
                  <a:srgbClr val="3399FF"/>
                </a:solidFill>
                <a:latin typeface="+mj-lt"/>
              </a:rPr>
              <a:t>Available to all staff at </a:t>
            </a:r>
            <a:r>
              <a:rPr lang="en-AU" altLang="en-US" sz="2000" dirty="0" smtClean="0">
                <a:solidFill>
                  <a:srgbClr val="3399FF"/>
                </a:solidFill>
                <a:latin typeface="+mj-lt"/>
                <a:hlinkClick r:id="rId2"/>
              </a:rPr>
              <a:t>www.ramsaylibrary.com.au</a:t>
            </a:r>
            <a:r>
              <a:rPr lang="en-AU" altLang="en-US" sz="2000" dirty="0" smtClean="0">
                <a:solidFill>
                  <a:srgbClr val="3399FF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endParaRPr lang="en-AU" altLang="en-US" sz="2000" dirty="0" smtClean="0">
              <a:solidFill>
                <a:srgbClr val="3399FF"/>
              </a:solidFill>
              <a:latin typeface="+mj-lt"/>
            </a:endParaRPr>
          </a:p>
          <a:p>
            <a:r>
              <a:rPr lang="en-AU" altLang="en-US" sz="2000" b="1" dirty="0" smtClean="0">
                <a:solidFill>
                  <a:srgbClr val="3399FF"/>
                </a:solidFill>
                <a:latin typeface="+mj-lt"/>
              </a:rPr>
              <a:t>Onsite</a:t>
            </a:r>
            <a:r>
              <a:rPr lang="en-AU" altLang="en-US" sz="2000" dirty="0" smtClean="0">
                <a:solidFill>
                  <a:srgbClr val="3399FF"/>
                </a:solidFill>
                <a:latin typeface="+mj-lt"/>
              </a:rPr>
              <a:t> </a:t>
            </a:r>
            <a:r>
              <a:rPr lang="en-AU" altLang="en-US" sz="2000" b="1" dirty="0" smtClean="0">
                <a:solidFill>
                  <a:srgbClr val="3399FF"/>
                </a:solidFill>
                <a:latin typeface="+mj-lt"/>
              </a:rPr>
              <a:t>and</a:t>
            </a:r>
            <a:r>
              <a:rPr lang="en-AU" altLang="en-US" sz="2000" dirty="0" smtClean="0">
                <a:solidFill>
                  <a:srgbClr val="3399FF"/>
                </a:solidFill>
                <a:latin typeface="+mj-lt"/>
              </a:rPr>
              <a:t> </a:t>
            </a:r>
            <a:r>
              <a:rPr lang="en-AU" altLang="en-US" sz="2000" b="1" dirty="0" smtClean="0">
                <a:solidFill>
                  <a:srgbClr val="3399FF"/>
                </a:solidFill>
                <a:latin typeface="+mj-lt"/>
              </a:rPr>
              <a:t>offsite</a:t>
            </a:r>
            <a:r>
              <a:rPr lang="en-AU" altLang="en-US" sz="2000" dirty="0" smtClean="0">
                <a:solidFill>
                  <a:srgbClr val="3399FF"/>
                </a:solidFill>
                <a:latin typeface="+mj-lt"/>
              </a:rPr>
              <a:t> access</a:t>
            </a:r>
          </a:p>
          <a:p>
            <a:endParaRPr lang="en-AU" altLang="en-US" sz="2000" dirty="0" smtClean="0">
              <a:solidFill>
                <a:srgbClr val="3399FF"/>
              </a:solidFill>
              <a:latin typeface="+mj-lt"/>
            </a:endParaRPr>
          </a:p>
          <a:p>
            <a:r>
              <a:rPr lang="en-AU" altLang="en-US" sz="2000" dirty="0" smtClean="0">
                <a:solidFill>
                  <a:srgbClr val="3399FF"/>
                </a:solidFill>
                <a:latin typeface="+mj-lt"/>
              </a:rPr>
              <a:t>Resources include </a:t>
            </a:r>
            <a:r>
              <a:rPr lang="en-AU" altLang="en-US" sz="2000" i="1" dirty="0" smtClean="0">
                <a:solidFill>
                  <a:srgbClr val="3399FF"/>
                </a:solidFill>
                <a:latin typeface="+mj-lt"/>
              </a:rPr>
              <a:t>point of care, research databases, </a:t>
            </a:r>
            <a:r>
              <a:rPr lang="en-AU" altLang="en-US" sz="2000" i="1" dirty="0" err="1" smtClean="0">
                <a:solidFill>
                  <a:srgbClr val="3399FF"/>
                </a:solidFill>
                <a:latin typeface="+mj-lt"/>
              </a:rPr>
              <a:t>ejournals</a:t>
            </a:r>
            <a:r>
              <a:rPr lang="en-AU" altLang="en-US" sz="2000" i="1" dirty="0" smtClean="0">
                <a:solidFill>
                  <a:srgbClr val="3399FF"/>
                </a:solidFill>
                <a:latin typeface="+mj-lt"/>
              </a:rPr>
              <a:t> and ebooks</a:t>
            </a:r>
          </a:p>
          <a:p>
            <a:endParaRPr lang="en-AU" altLang="en-US" sz="2000" dirty="0" smtClean="0">
              <a:solidFill>
                <a:srgbClr val="3399FF"/>
              </a:solidFill>
              <a:latin typeface="+mj-lt"/>
            </a:endParaRPr>
          </a:p>
          <a:p>
            <a:r>
              <a:rPr lang="en-AU" altLang="en-US" sz="2000" dirty="0" smtClean="0">
                <a:solidFill>
                  <a:srgbClr val="3399FF"/>
                </a:solidFill>
                <a:latin typeface="+mj-lt"/>
              </a:rPr>
              <a:t>There is a </a:t>
            </a:r>
            <a:r>
              <a:rPr lang="en-AU" altLang="en-US" sz="2000" b="1" dirty="0" smtClean="0">
                <a:solidFill>
                  <a:srgbClr val="3399FF"/>
                </a:solidFill>
                <a:latin typeface="+mj-lt"/>
              </a:rPr>
              <a:t>Helpdesk</a:t>
            </a:r>
            <a:r>
              <a:rPr lang="en-AU" altLang="en-US" sz="2000" dirty="0" smtClean="0">
                <a:solidFill>
                  <a:srgbClr val="3399FF"/>
                </a:solidFill>
                <a:latin typeface="+mj-lt"/>
              </a:rPr>
              <a:t> </a:t>
            </a:r>
            <a:r>
              <a:rPr lang="en-AU" altLang="en-US" sz="2000" smtClean="0">
                <a:solidFill>
                  <a:srgbClr val="3399FF"/>
                </a:solidFill>
                <a:latin typeface="+mj-lt"/>
              </a:rPr>
              <a:t>service </a:t>
            </a:r>
            <a:r>
              <a:rPr lang="en-AU" altLang="en-US" sz="2000" smtClean="0">
                <a:solidFill>
                  <a:srgbClr val="3399FF"/>
                </a:solidFill>
                <a:latin typeface="+mj-lt"/>
              </a:rPr>
              <a:t>at: </a:t>
            </a:r>
            <a:br>
              <a:rPr lang="en-AU" altLang="en-US" sz="2000" smtClean="0">
                <a:solidFill>
                  <a:srgbClr val="3399FF"/>
                </a:solidFill>
                <a:latin typeface="+mj-lt"/>
              </a:rPr>
            </a:br>
            <a:r>
              <a:rPr lang="en-AU" altLang="en-US" sz="2000" smtClean="0">
                <a:solidFill>
                  <a:srgbClr val="3399FF"/>
                </a:solidFill>
                <a:latin typeface="+mj-lt"/>
                <a:hlinkClick r:id="rId3"/>
              </a:rPr>
              <a:t>library@ramsayhealth.com.au</a:t>
            </a:r>
            <a:r>
              <a:rPr lang="en-AU" altLang="en-US" sz="2000" smtClean="0">
                <a:solidFill>
                  <a:srgbClr val="3399FF"/>
                </a:solidFill>
                <a:latin typeface="+mj-lt"/>
              </a:rPr>
              <a:t>   </a:t>
            </a:r>
            <a:r>
              <a:rPr lang="en-AU" altLang="en-US" sz="2000" dirty="0" smtClean="0">
                <a:solidFill>
                  <a:srgbClr val="3399FF"/>
                </a:solidFill>
                <a:latin typeface="+mj-lt"/>
              </a:rPr>
              <a:t>: 07 3394 6750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Copyright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400" i="1" dirty="0" smtClean="0">
                <a:solidFill>
                  <a:srgbClr val="0070C0"/>
                </a:solidFill>
              </a:rPr>
              <a:t>Q. Can you </a:t>
            </a:r>
            <a:r>
              <a:rPr lang="en-AU" sz="2400" i="1" dirty="0">
                <a:solidFill>
                  <a:srgbClr val="0070C0"/>
                </a:solidFill>
              </a:rPr>
              <a:t>make a copy of an article that is part of the RHC Library journal collection</a:t>
            </a:r>
            <a:r>
              <a:rPr lang="en-AU" sz="2400" i="1" dirty="0" smtClean="0">
                <a:solidFill>
                  <a:srgbClr val="0070C0"/>
                </a:solidFill>
              </a:rPr>
              <a:t>? If so, how many copies?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tx1"/>
                </a:solidFill>
              </a:rPr>
              <a:t>Yes</a:t>
            </a:r>
            <a:r>
              <a:rPr lang="en-AU" dirty="0">
                <a:solidFill>
                  <a:schemeClr val="tx1"/>
                </a:solidFill>
              </a:rPr>
              <a:t>, one copy for your personal use</a:t>
            </a:r>
          </a:p>
          <a:p>
            <a:pPr marL="0" indent="0">
              <a:buNone/>
            </a:pPr>
            <a:endParaRPr lang="en-A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sz="2400" i="1" dirty="0" smtClean="0">
                <a:solidFill>
                  <a:srgbClr val="0070C0"/>
                </a:solidFill>
              </a:rPr>
              <a:t>Q. Can you </a:t>
            </a:r>
            <a:r>
              <a:rPr lang="en-AU" sz="2400" i="1" dirty="0">
                <a:solidFill>
                  <a:srgbClr val="0070C0"/>
                </a:solidFill>
              </a:rPr>
              <a:t>make multiple copies of articles for the purpose of training Ramsay staff? </a:t>
            </a:r>
          </a:p>
          <a:p>
            <a:pPr marL="0" indent="0">
              <a:buNone/>
            </a:pPr>
            <a:r>
              <a:rPr lang="en-AU" dirty="0">
                <a:solidFill>
                  <a:schemeClr val="tx1"/>
                </a:solidFill>
              </a:rPr>
              <a:t>No, unless you have permission from the supplier/author</a:t>
            </a:r>
          </a:p>
        </p:txBody>
      </p:sp>
    </p:spTree>
    <p:extLst>
      <p:ext uri="{BB962C8B-B14F-4D97-AF65-F5344CB8AC3E}">
        <p14:creationId xmlns:p14="http://schemas.microsoft.com/office/powerpoint/2010/main" val="31455609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Copyright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>
                <a:solidFill>
                  <a:srgbClr val="0070C0"/>
                </a:solidFill>
              </a:rPr>
              <a:t>Q. How can you share journal articles that are included in the Library collection?</a:t>
            </a:r>
          </a:p>
          <a:p>
            <a:pPr marL="0" indent="0">
              <a:buNone/>
            </a:pPr>
            <a:endParaRPr lang="en-A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AU" b="1" dirty="0" smtClean="0">
                <a:solidFill>
                  <a:schemeClr val="tx1"/>
                </a:solidFill>
              </a:rPr>
              <a:t>Use links to the article</a:t>
            </a:r>
            <a:endParaRPr lang="en-A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A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dirty="0" smtClean="0">
                <a:solidFill>
                  <a:srgbClr val="0070C0"/>
                </a:solidFill>
              </a:rPr>
              <a:t>(in policies/procedures and training)</a:t>
            </a:r>
            <a:endParaRPr lang="en-A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94550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CINAHL</a:t>
            </a:r>
            <a:endParaRPr lang="en-A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7726461" cy="30566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Oval 1035"/>
          <p:cNvSpPr>
            <a:spLocks noChangeArrowheads="1"/>
          </p:cNvSpPr>
          <p:nvPr/>
        </p:nvSpPr>
        <p:spPr bwMode="auto">
          <a:xfrm>
            <a:off x="6876256" y="4077072"/>
            <a:ext cx="1436382" cy="503932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99CC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99CC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99CC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99CC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99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99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99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99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99CC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63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Joanna Briggs Institute</a:t>
            </a:r>
            <a:endParaRPr lang="en-A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10046"/>
            <a:ext cx="5943600" cy="24460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1035"/>
          <p:cNvSpPr>
            <a:spLocks noChangeArrowheads="1"/>
          </p:cNvSpPr>
          <p:nvPr/>
        </p:nvSpPr>
        <p:spPr bwMode="auto">
          <a:xfrm>
            <a:off x="5796136" y="3933056"/>
            <a:ext cx="1436382" cy="503932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99CC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99CC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99CC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99CC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99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99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99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99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99CC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90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HC ManCon2007">
  <a:themeElements>
    <a:clrScheme name="RHC ManCon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HC ManCon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HC ManCon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HC ManCon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HC ManCon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HC ManCon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HC ManCon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HC ManCon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HC ManCon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HC ManCon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HC ManCon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HC ManCon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HC ManCon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HC ManCon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RHC ManCon2007</Template>
  <TotalTime>3790</TotalTime>
  <Words>199</Words>
  <Application>Microsoft Office PowerPoint</Application>
  <PresentationFormat>On-screen Show (4:3)</PresentationFormat>
  <Paragraphs>46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RHC ManCon2007</vt:lpstr>
      <vt:lpstr>Presentation Title</vt:lpstr>
      <vt:lpstr>Registration</vt:lpstr>
      <vt:lpstr>Registration</vt:lpstr>
      <vt:lpstr>Training Tab</vt:lpstr>
      <vt:lpstr>Ramsay Library Resources</vt:lpstr>
      <vt:lpstr>Copyright</vt:lpstr>
      <vt:lpstr>Copyright</vt:lpstr>
      <vt:lpstr>CINAHL</vt:lpstr>
      <vt:lpstr>Joanna Briggs Institute</vt:lpstr>
      <vt:lpstr>How to gain CPD points </vt:lpstr>
      <vt:lpstr>In the video How to gain CPD points …</vt:lpstr>
      <vt:lpstr>PowerPoint Presentation</vt:lpstr>
      <vt:lpstr>HIMAA Dictionary</vt:lpstr>
      <vt:lpstr> HIMAA Dictionary </vt:lpstr>
      <vt:lpstr>ACORN PERIOPERATIVE STANDARDS</vt:lpstr>
      <vt:lpstr>PowerPoint Presentation</vt:lpstr>
    </vt:vector>
  </TitlesOfParts>
  <Company>Ramsay Health Care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Administrator</dc:creator>
  <cp:lastModifiedBy>Cutting, Jennifer</cp:lastModifiedBy>
  <cp:revision>387</cp:revision>
  <dcterms:created xsi:type="dcterms:W3CDTF">2007-10-16T03:28:22Z</dcterms:created>
  <dcterms:modified xsi:type="dcterms:W3CDTF">2019-08-12T01:04:18Z</dcterms:modified>
</cp:coreProperties>
</file>