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1164" r:id="rId2"/>
    <p:sldId id="352" r:id="rId3"/>
    <p:sldId id="1205" r:id="rId4"/>
    <p:sldId id="1275" r:id="rId5"/>
    <p:sldId id="1271" r:id="rId6"/>
    <p:sldId id="1270" r:id="rId7"/>
    <p:sldId id="1273" r:id="rId8"/>
    <p:sldId id="1274" r:id="rId9"/>
    <p:sldId id="1272" r:id="rId10"/>
    <p:sldId id="1261" r:id="rId11"/>
    <p:sldId id="1266" r:id="rId12"/>
    <p:sldId id="1268" r:id="rId1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E8B1CF-7FAC-0F2F-7084-45248A01F907}" name="Maria Stavrinides" initials="MS" userId="c0de702c63ecd47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tting, Jennifer" initials="CJ" lastIdx="1" clrIdx="0">
    <p:extLst>
      <p:ext uri="{19B8F6BF-5375-455C-9EA6-DF929625EA0E}">
        <p15:presenceInfo xmlns:p15="http://schemas.microsoft.com/office/powerpoint/2012/main" userId="S::cuttingj@ramsayhealth.com.au::b0ec93b9-015d-4bb9-b41c-d11debc45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F51"/>
    <a:srgbClr val="FFFFFF"/>
    <a:srgbClr val="195981"/>
    <a:srgbClr val="E6E6E6"/>
    <a:srgbClr val="1A577E"/>
    <a:srgbClr val="19719F"/>
    <a:srgbClr val="186794"/>
    <a:srgbClr val="196C9A"/>
    <a:srgbClr val="194F75"/>
    <a:srgbClr val="0B3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0C66-09E3-4D83-AF9E-D143F18E1CFC}" type="datetimeFigureOut">
              <a:rPr lang="en-AU" smtClean="0"/>
              <a:t>14/04/2024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A0DA4-C392-4364-A668-2F720D8DA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25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2D33-0BAB-433E-AE69-130C489CD8F5}" type="datetimeFigureOut">
              <a:rPr lang="en-AU" smtClean="0"/>
              <a:t>14/04/2024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18FC-6803-40E0-BCA5-B2DD11A22C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50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nimal, fish, water, blue&#10;&#10;Description automatically generated">
            <a:extLst>
              <a:ext uri="{FF2B5EF4-FFF2-40B4-BE49-F238E27FC236}">
                <a16:creationId xmlns:a16="http://schemas.microsoft.com/office/drawing/2014/main" id="{9A669C6F-448B-4EF9-9B55-6149A454B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88419" y="4179543"/>
            <a:ext cx="10817000" cy="547175"/>
          </a:xfrm>
          <a:prstGeom prst="rect">
            <a:avLst/>
          </a:prstGeom>
          <a:noFill/>
          <a:effectLst/>
        </p:spPr>
        <p:txBody>
          <a:bodyPr bIns="71988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733" b="0" i="0">
                <a:solidFill>
                  <a:srgbClr val="0D92D2"/>
                </a:solidFill>
                <a:effectLst>
                  <a:outerShdw blurRad="25400" dist="127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109" indent="0" algn="ctr">
              <a:buNone/>
              <a:defRPr sz="2000"/>
            </a:lvl2pPr>
            <a:lvl3pPr marL="914218" indent="0" algn="ctr">
              <a:buNone/>
              <a:defRPr sz="1733"/>
            </a:lvl3pPr>
            <a:lvl4pPr marL="1371328" indent="0" algn="ctr">
              <a:buNone/>
              <a:defRPr sz="1600"/>
            </a:lvl4pPr>
            <a:lvl5pPr marL="1828440" indent="0" algn="ctr">
              <a:buNone/>
              <a:defRPr sz="1600"/>
            </a:lvl5pPr>
            <a:lvl6pPr marL="2285548" indent="0" algn="ctr">
              <a:buNone/>
              <a:defRPr sz="1600"/>
            </a:lvl6pPr>
            <a:lvl7pPr marL="2742657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87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88420" y="6179420"/>
            <a:ext cx="1640791" cy="328209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GB" sz="1333" b="0" dirty="0">
                <a:solidFill>
                  <a:srgbClr val="0D92D2"/>
                </a:solidFill>
                <a:latin typeface="Arial"/>
                <a:cs typeface="Arial"/>
              </a:rPr>
              <a:t>ramsayhealth.com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588422" y="1428170"/>
            <a:ext cx="10817001" cy="2852737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800">
                <a:solidFill>
                  <a:schemeClr val="bg1"/>
                </a:solidFill>
                <a:effectLst/>
                <a:latin typeface="Proxima Nova Light" panose="02000506030000020004" pitchFamily="50" charset="0"/>
                <a:ea typeface="Proxima Nova Light" panose="02000506030000020004" pitchFamily="50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B60523A6-2658-4C47-A4A1-0D030FE4B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00" y="5664583"/>
            <a:ext cx="999712" cy="8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88419" y="4179543"/>
            <a:ext cx="10817000" cy="547175"/>
          </a:xfrm>
          <a:prstGeom prst="rect">
            <a:avLst/>
          </a:prstGeom>
          <a:noFill/>
          <a:effectLst/>
        </p:spPr>
        <p:txBody>
          <a:bodyPr bIns="71988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733" b="0" i="0">
                <a:solidFill>
                  <a:srgbClr val="0D92D2"/>
                </a:solidFill>
                <a:effectLst>
                  <a:outerShdw blurRad="25400" dist="127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109" indent="0" algn="ctr">
              <a:buNone/>
              <a:defRPr sz="2000"/>
            </a:lvl2pPr>
            <a:lvl3pPr marL="914218" indent="0" algn="ctr">
              <a:buNone/>
              <a:defRPr sz="1733"/>
            </a:lvl3pPr>
            <a:lvl4pPr marL="1371328" indent="0" algn="ctr">
              <a:buNone/>
              <a:defRPr sz="1600"/>
            </a:lvl4pPr>
            <a:lvl5pPr marL="1828440" indent="0" algn="ctr">
              <a:buNone/>
              <a:defRPr sz="1600"/>
            </a:lvl5pPr>
            <a:lvl6pPr marL="2285548" indent="0" algn="ctr">
              <a:buNone/>
              <a:defRPr sz="1600"/>
            </a:lvl6pPr>
            <a:lvl7pPr marL="2742657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8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88420" y="6179420"/>
            <a:ext cx="1640791" cy="328209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GB" sz="1333" b="0" dirty="0">
                <a:solidFill>
                  <a:srgbClr val="0D92D2"/>
                </a:solidFill>
                <a:latin typeface="Arial"/>
                <a:cs typeface="Arial"/>
              </a:rPr>
              <a:t>ramsayhealth.com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588422" y="1428170"/>
            <a:ext cx="10817001" cy="2852737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800">
                <a:solidFill>
                  <a:schemeClr val="bg1"/>
                </a:solidFill>
                <a:effectLst>
                  <a:outerShdw blurRad="38100" dist="254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BC266C9-0E16-4658-B9E9-D85C77B2D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2453DE3A-AB36-4D8C-907F-36AEFBD35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00" y="5664583"/>
            <a:ext cx="999712" cy="8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6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0A0DC7-8224-914F-8106-2DC31D4260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5427E-903A-1E49-87C0-963DAD7F7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22" y="691387"/>
            <a:ext cx="6005937" cy="31353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800">
                <a:solidFill>
                  <a:srgbClr val="002060"/>
                </a:solidFill>
                <a:effectLst/>
                <a:latin typeface="Proxima Nova Light" panose="02000506030000020004" pitchFamily="50" charset="0"/>
                <a:ea typeface="Proxima Nova Light" panose="02000506030000020004" pitchFamily="50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83" y="6099731"/>
            <a:ext cx="645404" cy="6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95427E-903A-1E49-87C0-963DAD7F7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83" y="6099731"/>
            <a:ext cx="645404" cy="61761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E7DE25C-CD65-4244-BC2B-57ADBCEF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22" y="691388"/>
            <a:ext cx="10817001" cy="2852737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Light" panose="02000506030000020004" pitchFamily="50" charset="0"/>
              </a:defRPr>
            </a:lvl1pPr>
          </a:lstStyle>
          <a:p>
            <a:endParaRPr lang="en-A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069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95427E-903A-1E49-87C0-963DAD7F7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58" y="5566157"/>
            <a:ext cx="1085311" cy="10385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E8543B-5D46-4C02-8913-690CFD98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22" y="691388"/>
            <a:ext cx="10817001" cy="2852737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Light" panose="02000506030000020004" pitchFamily="50" charset="0"/>
              </a:defRPr>
            </a:lvl1pPr>
          </a:lstStyle>
          <a:p>
            <a:endParaRPr lang="en-A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585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20" y="247144"/>
            <a:ext cx="10974317" cy="11195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8422" y="1533835"/>
            <a:ext cx="10974932" cy="4149213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07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04C62-C93E-4957-BB39-DB5F2399DA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20" y="247144"/>
            <a:ext cx="10974317" cy="1119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8422" y="1533835"/>
            <a:ext cx="10974932" cy="414921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A34101-233D-4356-A57F-F20EF24D0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6" y="5203677"/>
            <a:ext cx="5665695" cy="1654324"/>
          </a:xfrm>
          <a:prstGeom prst="rect">
            <a:avLst/>
          </a:prstGeom>
        </p:spPr>
      </p:pic>
      <p:pic>
        <p:nvPicPr>
          <p:cNvPr id="8" name="Picture 7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C2C947D9-2F02-4839-94EB-64C09F2A3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945" y="6114702"/>
            <a:ext cx="669579" cy="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8149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745BAF7-C0D1-4524-871A-1FC9CF13B0E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6" y="5203677"/>
            <a:ext cx="5665695" cy="1654324"/>
          </a:xfrm>
          <a:prstGeom prst="rect">
            <a:avLst/>
          </a:prstGeom>
        </p:spPr>
      </p:pic>
      <p:pic>
        <p:nvPicPr>
          <p:cNvPr id="8" name="Picture 7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E5E39F98-3FE0-4EA1-9563-71B69DE81E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945" y="6114702"/>
            <a:ext cx="669579" cy="57754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C30A8B-34F8-4777-B3AD-E260B7C2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20" y="247144"/>
            <a:ext cx="10974317" cy="1119545"/>
          </a:xfrm>
          <a:prstGeom prst="rect">
            <a:avLst/>
          </a:prstGeom>
        </p:spPr>
        <p:txBody>
          <a:bodyPr vert="horz" lIns="91424" tIns="45712" rIns="91424" bIns="719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1A8099-D7AA-46FA-AAA1-7B9633BA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420" y="1544541"/>
            <a:ext cx="10974317" cy="4256491"/>
          </a:xfrm>
          <a:prstGeom prst="rect">
            <a:avLst/>
          </a:prstGeom>
          <a:noFill/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87D0D0D-B180-4174-92BD-1568CDDE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419" y="6417308"/>
            <a:ext cx="422444" cy="365125"/>
          </a:xfrm>
          <a:prstGeom prst="rect">
            <a:avLst/>
          </a:prstGeom>
        </p:spPr>
        <p:txBody>
          <a:bodyPr vert="horz" lIns="91424" tIns="45712" rIns="91424" bIns="71988" rtlCol="0" anchor="ctr"/>
          <a:lstStyle>
            <a:lvl1pPr algn="l">
              <a:defRPr sz="933" b="0" i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4E6B23D-06B3-6C43-AD33-5084B7AB26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A038FD5-A009-4E30-85A3-503A51CC0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863" y="6417308"/>
            <a:ext cx="8813688" cy="365125"/>
          </a:xfrm>
          <a:prstGeom prst="rect">
            <a:avLst/>
          </a:prstGeom>
        </p:spPr>
        <p:txBody>
          <a:bodyPr vert="horz" lIns="91424" tIns="45712" rIns="91424" bIns="71988" rtlCol="0" anchor="ctr"/>
          <a:lstStyle>
            <a:lvl1pPr algn="l">
              <a:defRPr sz="933" b="0" i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Results Briefing - Year ended 30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0" kern="1200">
          <a:solidFill>
            <a:schemeClr val="accent1">
              <a:lumMod val="50000"/>
            </a:schemeClr>
          </a:solidFill>
          <a:latin typeface="Proxima Nova Light" panose="02000506030000020004" pitchFamily="50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1733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733" kern="1200">
          <a:solidFill>
            <a:srgbClr val="19719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733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333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333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ramsaylibrary.com.a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illamils@ramsayhealth.com.au" TargetMode="External"/><Relationship Id="rId2" Type="http://schemas.openxmlformats.org/officeDocument/2006/relationships/hyperlink" Target="mailto:library@ramsayhealth.com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rary.hph@ramsayhealth.com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msayhealth.intersearch.com.au/cgi-bin/koha/ramsayselfreg.pl" TargetMode="External"/><Relationship Id="rId2" Type="http://schemas.openxmlformats.org/officeDocument/2006/relationships/hyperlink" Target="https://www.ramsaylibrary.com.a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egister.openathens.net/ramsayhealth.com.au/regist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ovid.com/ramsay/index.html?str=tEQgy2mGwv4YoXgCzmfsXFX1xGtSw88WoO6Rnp9D3C7Y::10714a1a795bbae9fac64510ae7be44a#booksDiv" TargetMode="External"/><Relationship Id="rId3" Type="http://schemas.openxmlformats.org/officeDocument/2006/relationships/hyperlink" Target="http://search.ebscohost.com/login.aspx?authtype=ip,athens&amp;custid=s3876558&amp;profile=dmp" TargetMode="External"/><Relationship Id="rId7" Type="http://schemas.openxmlformats.org/officeDocument/2006/relationships/hyperlink" Target="https://web.p.ebscohost.com/ehost/search/selectdb?vid=0&amp;sid=bf8734e9-9a25-4cda-ab96-ad181c53120a%40redis" TargetMode="External"/><Relationship Id="rId2" Type="http://schemas.openxmlformats.org/officeDocument/2006/relationships/hyperlink" Target="https://amhonline.amh.net.a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earch.ebscohost.com/login.aspx?profile=eds&amp;custid=s3876558&amp;authtype=ip,shib" TargetMode="External"/><Relationship Id="rId5" Type="http://schemas.openxmlformats.org/officeDocument/2006/relationships/hyperlink" Target="https://go.openathens.net/redirector/ramsayhealth.com.au?url=https%3A%2F%2Ftgldcdp.tg.org.au%2FetgAccess" TargetMode="External"/><Relationship Id="rId4" Type="http://schemas.openxmlformats.org/officeDocument/2006/relationships/hyperlink" Target="https://www.mimsonline.com.au/" TargetMode="External"/><Relationship Id="rId9" Type="http://schemas.openxmlformats.org/officeDocument/2006/relationships/hyperlink" Target="https://publications.ebsco.com/?custId=s3876558&amp;groupId=main&amp;profileId=pfu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gldcdp.tg.org.au/etgAcces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9B460A-1682-485A-8EEB-BFF8E93F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23" y="1730477"/>
            <a:ext cx="10767836" cy="255043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AU" sz="6000" b="1" dirty="0"/>
              <a:t>Ramsay National Library</a:t>
            </a:r>
            <a:br>
              <a:rPr lang="en-AU" sz="6000" b="1" dirty="0"/>
            </a:br>
            <a:r>
              <a:rPr lang="en-AU" sz="6000" b="1" dirty="0"/>
              <a:t> </a:t>
            </a:r>
            <a:br>
              <a:rPr lang="en-AU" sz="6000" b="1" dirty="0"/>
            </a:br>
            <a:r>
              <a:rPr lang="en-AU" sz="6000" b="1" dirty="0"/>
              <a:t>Medical</a:t>
            </a:r>
            <a:br>
              <a:rPr lang="en-AU" sz="6000" b="1" dirty="0"/>
            </a:br>
            <a:br>
              <a:rPr lang="en-AU" sz="6000" b="1" dirty="0"/>
            </a:br>
            <a:endParaRPr lang="en-AU" sz="3100" b="1" dirty="0"/>
          </a:p>
        </p:txBody>
      </p:sp>
    </p:spTree>
    <p:extLst>
      <p:ext uri="{BB962C8B-B14F-4D97-AF65-F5344CB8AC3E}">
        <p14:creationId xmlns:p14="http://schemas.microsoft.com/office/powerpoint/2010/main" val="39120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487AB4-C2D9-4C0E-99E4-D37EF26693AB}"/>
              </a:ext>
            </a:extLst>
          </p:cNvPr>
          <p:cNvSpPr txBox="1"/>
          <p:nvPr/>
        </p:nvSpPr>
        <p:spPr>
          <a:xfrm>
            <a:off x="403386" y="612843"/>
            <a:ext cx="18377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dirty="0">
                <a:solidFill>
                  <a:schemeClr val="bg1"/>
                </a:solidFill>
                <a:latin typeface="CIDFont+F1"/>
              </a:rPr>
              <a:t>Ramsay National Library</a:t>
            </a:r>
            <a:endParaRPr lang="en-AU" sz="2400" b="0" i="0" u="none" strike="noStrike" baseline="0" dirty="0">
              <a:solidFill>
                <a:schemeClr val="bg1"/>
              </a:solidFill>
              <a:latin typeface="CIDFont+F1"/>
            </a:endParaRPr>
          </a:p>
          <a:p>
            <a:pPr algn="l"/>
            <a:endParaRPr lang="en-AU" dirty="0">
              <a:solidFill>
                <a:schemeClr val="bg1"/>
              </a:solidFill>
              <a:latin typeface="CIDFont+F1"/>
            </a:endParaRP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  <a:hlinkClick r:id="rId2"/>
              </a:rPr>
              <a:t>https://www.ramsaylibrary.com.au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 </a:t>
            </a:r>
          </a:p>
          <a:p>
            <a:pPr algn="l"/>
            <a:endParaRPr lang="en-AU" sz="1800" b="0" i="0" u="none" strike="noStrike" baseline="0" dirty="0">
              <a:solidFill>
                <a:schemeClr val="bg1"/>
              </a:solidFill>
              <a:latin typeface="CIDFont+F1"/>
            </a:endParaRP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This is the main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Resources page</a:t>
            </a:r>
          </a:p>
          <a:p>
            <a:pPr algn="l"/>
            <a:endParaRPr lang="en-AU" sz="1800" b="0" i="0" u="none" strike="noStrike" baseline="0" dirty="0">
              <a:solidFill>
                <a:schemeClr val="bg1"/>
              </a:solidFill>
              <a:latin typeface="CIDFont+F1"/>
            </a:endParaRP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To Register for an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offsite Athens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logon, go to the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form for your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hospital at Login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CIDFont+F1"/>
              </a:rPr>
              <a:t>Help.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C70CA-C57E-1F66-9088-61EA8156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52" y="612843"/>
            <a:ext cx="7856985" cy="51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8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6FA75F-550B-48E2-8486-547A4595EC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29654" y="101312"/>
            <a:ext cx="7492247" cy="6655376"/>
          </a:xfr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9F4EA9-59C7-4CCF-8A95-93A4FE603B56}"/>
              </a:ext>
            </a:extLst>
          </p:cNvPr>
          <p:cNvCxnSpPr>
            <a:cxnSpLocks/>
          </p:cNvCxnSpPr>
          <p:nvPr/>
        </p:nvCxnSpPr>
        <p:spPr>
          <a:xfrm flipH="1">
            <a:off x="7418334" y="101312"/>
            <a:ext cx="578840" cy="716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E6D8E7-42E9-4F53-BCE7-EB0173D39B52}"/>
              </a:ext>
            </a:extLst>
          </p:cNvPr>
          <p:cNvSpPr txBox="1"/>
          <p:nvPr/>
        </p:nvSpPr>
        <p:spPr>
          <a:xfrm>
            <a:off x="137651" y="543804"/>
            <a:ext cx="1956619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CIDFont+F1"/>
              </a:rPr>
              <a:t>Download MIMS and </a:t>
            </a:r>
            <a:r>
              <a:rPr lang="en-AU" dirty="0" err="1">
                <a:solidFill>
                  <a:schemeClr val="bg1"/>
                </a:solidFill>
                <a:latin typeface="CIDFont+F1"/>
              </a:rPr>
              <a:t>DynaMed</a:t>
            </a:r>
            <a:r>
              <a:rPr lang="en-AU" dirty="0">
                <a:solidFill>
                  <a:schemeClr val="bg1"/>
                </a:solidFill>
                <a:latin typeface="CIDFont+F1"/>
              </a:rPr>
              <a:t> to 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CIDFont+F1"/>
              </a:rPr>
              <a:t>Your mobile. Go to the Mobile Resources tab for more information.</a:t>
            </a:r>
          </a:p>
          <a:p>
            <a:pPr algn="l"/>
            <a:endParaRPr lang="en-AU" dirty="0">
              <a:solidFill>
                <a:schemeClr val="bg1"/>
              </a:solidFill>
              <a:latin typeface="CIDFont+F1"/>
            </a:endParaRPr>
          </a:p>
          <a:p>
            <a:pPr algn="l"/>
            <a:r>
              <a:rPr lang="en-AU" dirty="0">
                <a:solidFill>
                  <a:schemeClr val="bg1"/>
                </a:solidFill>
                <a:latin typeface="CIDFont+F1"/>
              </a:rPr>
              <a:t>The GUIDES tab pulls together the Medical resources.</a:t>
            </a:r>
          </a:p>
          <a:p>
            <a:pPr algn="l"/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857FDD-D995-45A8-8237-6CED49D5C254}"/>
              </a:ext>
            </a:extLst>
          </p:cNvPr>
          <p:cNvCxnSpPr>
            <a:cxnSpLocks/>
          </p:cNvCxnSpPr>
          <p:nvPr/>
        </p:nvCxnSpPr>
        <p:spPr>
          <a:xfrm flipH="1">
            <a:off x="5210124" y="174111"/>
            <a:ext cx="578840" cy="716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946A34A-EC42-416F-A1ED-EFED022DB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1522" y="265429"/>
            <a:ext cx="6777037" cy="626318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2200" dirty="0">
                <a:highlight>
                  <a:srgbClr val="0B2F51"/>
                </a:highlight>
                <a:latin typeface="Calibri" panose="020F0502020204030204" pitchFamily="34" charset="0"/>
              </a:rPr>
              <a:t>If you have any queries about the Library please contact:</a:t>
            </a:r>
            <a:br>
              <a:rPr lang="en-AU" altLang="en-US" sz="2200" dirty="0">
                <a:highlight>
                  <a:srgbClr val="0B2F51"/>
                </a:highlight>
                <a:latin typeface="Calibri" panose="020F0502020204030204" pitchFamily="34" charset="0"/>
              </a:rPr>
            </a:br>
            <a:endParaRPr lang="en-AU" altLang="en-US" sz="2200" dirty="0">
              <a:highlight>
                <a:srgbClr val="0B2F51"/>
              </a:highlight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b="1" dirty="0">
                <a:latin typeface="Calibri" panose="020F0502020204030204" pitchFamily="34" charset="0"/>
              </a:rPr>
              <a:t>Ramsay National Library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Jenny Cutting - National Librarian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Head Office, Learning &amp; Organisational Development </a:t>
            </a:r>
          </a:p>
          <a:p>
            <a:pPr algn="l"/>
            <a:r>
              <a:rPr lang="en-AU" altLang="en-US" sz="1800" dirty="0"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library@ramsayhealth.com.au</a:t>
            </a:r>
            <a:br>
              <a:rPr lang="en-AU" altLang="en-US" sz="1800" dirty="0">
                <a:latin typeface="Calibri" panose="020F0502020204030204" pitchFamily="34" charset="0"/>
              </a:rPr>
            </a:br>
            <a:br>
              <a:rPr lang="en-AU" altLang="en-US" sz="1800" dirty="0">
                <a:latin typeface="Calibri" panose="020F0502020204030204" pitchFamily="34" charset="0"/>
              </a:rPr>
            </a:br>
            <a:r>
              <a:rPr lang="en-AU" altLang="en-US" sz="1800" b="1" dirty="0">
                <a:latin typeface="Calibri" panose="020F0502020204030204" pitchFamily="34" charset="0"/>
              </a:rPr>
              <a:t>Greenslopes Private Hospital Library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Sandra Villamil– HR Administration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villamils@ramsayhealth.com.au</a:t>
            </a:r>
            <a:r>
              <a:rPr lang="en-AU" altLang="en-US" sz="1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07 3394 7162</a:t>
            </a:r>
            <a:br>
              <a:rPr lang="en-AU" altLang="en-US" sz="1800" dirty="0">
                <a:latin typeface="Calibri" panose="020F0502020204030204" pitchFamily="34" charset="0"/>
              </a:rPr>
            </a:br>
            <a:endParaRPr lang="en-AU" altLang="en-US" sz="1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b="1" dirty="0">
                <a:latin typeface="Calibri" panose="020F0502020204030204" pitchFamily="34" charset="0"/>
              </a:rPr>
              <a:t>Hollywood Private Hospital Library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Alison Dane- Librarian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library.hph@ramsayhealth.com.au</a:t>
            </a:r>
            <a:endParaRPr lang="en-AU" altLang="en-US" sz="1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08 9346 6184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AU" altLang="en-US" sz="1800" b="1" dirty="0">
                <a:latin typeface="Calibri" panose="020F0502020204030204" pitchFamily="34" charset="0"/>
              </a:rPr>
            </a:br>
            <a:r>
              <a:rPr lang="en-AU" altLang="en-US" sz="1800" b="1" dirty="0">
                <a:latin typeface="Calibri" panose="020F0502020204030204" pitchFamily="34" charset="0"/>
              </a:rPr>
              <a:t>Joondalup Health Campus Clinical Library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Jeanette Bunting - Librarian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Melissa de Klerk - Library Technician</a:t>
            </a:r>
            <a:endParaRPr lang="en-AU" altLang="en-US" sz="1800" dirty="0">
              <a:solidFill>
                <a:srgbClr val="0563C1"/>
              </a:solidFill>
              <a:latin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libraryenquiries</a:t>
            </a:r>
            <a:r>
              <a:rPr lang="en-AU" altLang="en-US" sz="1800" dirty="0">
                <a:latin typeface="Calibri" panose="020F0502020204030204" pitchFamily="34" charset="0"/>
              </a:rPr>
              <a:t>@ramsayhealth.com.au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1800" dirty="0">
                <a:latin typeface="Calibri" panose="020F0502020204030204" pitchFamily="34" charset="0"/>
              </a:rPr>
              <a:t>08 9400 9487</a:t>
            </a:r>
          </a:p>
        </p:txBody>
      </p:sp>
    </p:spTree>
    <p:extLst>
      <p:ext uri="{BB962C8B-B14F-4D97-AF65-F5344CB8AC3E}">
        <p14:creationId xmlns:p14="http://schemas.microsoft.com/office/powerpoint/2010/main" val="282375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</a:rPr>
              <a:t>National Library Website and Resource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00" y="1103385"/>
            <a:ext cx="10974317" cy="50457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dirty="0">
              <a:solidFill>
                <a:srgbClr val="194F75"/>
              </a:solidFill>
            </a:endParaRPr>
          </a:p>
          <a:p>
            <a:r>
              <a:rPr lang="en-AU" sz="2400" dirty="0">
                <a:solidFill>
                  <a:srgbClr val="194F75"/>
                </a:solidFill>
              </a:rPr>
              <a:t>The Ramsay National Library is at </a:t>
            </a:r>
            <a:r>
              <a:rPr lang="en-AU" sz="2400" dirty="0">
                <a:solidFill>
                  <a:srgbClr val="194F75"/>
                </a:solidFill>
                <a:hlinkClick r:id="rId2"/>
              </a:rPr>
              <a:t>https://www.ramsaylibrary.com.au</a:t>
            </a:r>
            <a:endParaRPr lang="en-AU" sz="2400" dirty="0">
              <a:solidFill>
                <a:srgbClr val="194F75"/>
              </a:solidFill>
            </a:endParaRPr>
          </a:p>
          <a:p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On a Ramsay networked device you don’t need a logon. </a:t>
            </a:r>
          </a:p>
          <a:p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When outside the Ramsay network (IP range) you need a personal Athens logon. </a:t>
            </a:r>
          </a:p>
          <a:p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The JHC and HPH Library Registration Form is at: 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https://ramsayhealth.intersearch.com.au/cgi-bin/koha/ramsayselfreg.pl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For all other hospitals, you need to be on the Ramsay network, or have a Ramsay email address, and submit the Library Registration Form at: 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https://register.openathens.net/ramsayhealth.com.au/register</a:t>
            </a: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AU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AU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AU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AU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AU" sz="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27630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BE22B-CA75-49AA-80D4-5B221D00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AU" sz="105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1D13D-E433-4A06-892A-EB05C047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89" y="1019605"/>
            <a:ext cx="8339896" cy="5730240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C0DCE457-3E18-437F-ADB4-6FF04CEF332A}"/>
              </a:ext>
            </a:extLst>
          </p:cNvPr>
          <p:cNvSpPr txBox="1">
            <a:spLocks/>
          </p:cNvSpPr>
          <p:nvPr/>
        </p:nvSpPr>
        <p:spPr>
          <a:xfrm>
            <a:off x="874312" y="62142"/>
            <a:ext cx="10817001" cy="957463"/>
          </a:xfrm>
          <a:prstGeom prst="rect">
            <a:avLst/>
          </a:prstGeom>
          <a:effectLst/>
        </p:spPr>
        <p:txBody>
          <a:bodyPr vert="horz" lIns="91424" tIns="45712" rIns="91424" bIns="71988" rtlCol="0" anchor="ctr">
            <a:normAutofit fontScale="97500"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800" b="0" kern="1200">
                <a:solidFill>
                  <a:schemeClr val="bg1"/>
                </a:solidFill>
                <a:effectLst>
                  <a:outerShdw blurRad="38100" dist="25400" dir="2700000" algn="tl" rotWithShape="0">
                    <a:schemeClr val="tx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    https://www.ramsaylibrary.com.au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10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A272-9C31-1DED-12D9-ABEECC94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077C-70E8-EDC3-28A1-2C878D32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AMH AND CDC</a:t>
            </a:r>
            <a:r>
              <a:rPr lang="en-AU" dirty="0"/>
              <a:t>  -  accessible only when on the Ramsay network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DYNAMED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4"/>
              </a:rPr>
              <a:t>MIMS (WITH DON’T RUSH TO CRUSH)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5"/>
              </a:rPr>
              <a:t>THERAPEUTIC GUIDELINES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6"/>
              </a:rPr>
              <a:t>RESEARCH DATABASES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EBSCO EBOOK COLLECTIONS – Go to </a:t>
            </a:r>
            <a:r>
              <a:rPr lang="en-AU" dirty="0">
                <a:hlinkClick r:id="rId7"/>
              </a:rPr>
              <a:t>MEDICAL RESEARCH DATABASES</a:t>
            </a:r>
            <a:r>
              <a:rPr lang="en-AU" dirty="0"/>
              <a:t> and select eBook Medical Collection or eBook Psychology, Psychiatry Collection. Typing in FT Y will bring up the full list. Or, you may like to Search, for example, on the word Psychiatry and limit to Subject (SU). </a:t>
            </a:r>
          </a:p>
          <a:p>
            <a:pPr marL="0" indent="0">
              <a:buNone/>
            </a:pPr>
            <a:r>
              <a:rPr lang="en-AU" dirty="0"/>
              <a:t>OVID: </a:t>
            </a:r>
            <a:r>
              <a:rPr lang="en-AU" dirty="0">
                <a:hlinkClick r:id="rId8"/>
              </a:rPr>
              <a:t>EBOOK PAGE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9"/>
              </a:rPr>
              <a:t>JOURNAL INDEX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02168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3A681-07DC-4A92-87F6-D530881C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21" y="154648"/>
            <a:ext cx="8324588" cy="5681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FDE3D-8783-4963-90A2-D1C03F04FFDA}"/>
              </a:ext>
            </a:extLst>
          </p:cNvPr>
          <p:cNvSpPr txBox="1"/>
          <p:nvPr/>
        </p:nvSpPr>
        <p:spPr>
          <a:xfrm>
            <a:off x="101382" y="705122"/>
            <a:ext cx="2524372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Australian Medicines Handbook (AMH): monographs, class statements, therapeutic information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: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https://amhonline.amh.net.au/</a:t>
            </a:r>
          </a:p>
          <a:p>
            <a:pPr algn="l"/>
            <a:endParaRPr lang="en-US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Links through to the AMH Children's Dosing Companion</a:t>
            </a:r>
          </a:p>
          <a:p>
            <a:pPr algn="l"/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onsite only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D0A36D-E439-44F4-9DE8-7C4D09EDC124}"/>
              </a:ext>
            </a:extLst>
          </p:cNvPr>
          <p:cNvCxnSpPr>
            <a:cxnSpLocks/>
          </p:cNvCxnSpPr>
          <p:nvPr/>
        </p:nvCxnSpPr>
        <p:spPr>
          <a:xfrm flipH="1">
            <a:off x="10547224" y="3193298"/>
            <a:ext cx="503785" cy="471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27B0A-FFA7-40FF-9715-8BA6A30E3144}"/>
              </a:ext>
            </a:extLst>
          </p:cNvPr>
          <p:cNvSpPr txBox="1"/>
          <p:nvPr/>
        </p:nvSpPr>
        <p:spPr>
          <a:xfrm>
            <a:off x="494826" y="694124"/>
            <a:ext cx="1837731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DynaMed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is a clinical decision support tool, which combines the latest evidence, guidelines and expert opinion.</a:t>
            </a:r>
          </a:p>
          <a:p>
            <a:pPr algn="l"/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algn="l"/>
            <a:r>
              <a:rPr lang="en-US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DynaMed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can be downloaded to your mobile to be readily available at the point of care.</a:t>
            </a:r>
            <a:endParaRPr lang="en-AU" dirty="0">
              <a:solidFill>
                <a:schemeClr val="bg1"/>
              </a:solidFill>
              <a:latin typeface="CIDFont+F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C9602-7729-4140-8BCD-A66FFEE1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6" y="0"/>
            <a:ext cx="662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AFFC90-C1E5-43D9-82E4-055BB8509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2501A5-2FE7-4FCF-8B56-E1559EDF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B2BC0-57F6-4614-A0ED-8F820495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631"/>
            <a:ext cx="12192000" cy="62217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86FB56-6512-4B46-BD59-F0D6AC61E436}"/>
              </a:ext>
            </a:extLst>
          </p:cNvPr>
          <p:cNvCxnSpPr>
            <a:cxnSpLocks/>
          </p:cNvCxnSpPr>
          <p:nvPr/>
        </p:nvCxnSpPr>
        <p:spPr>
          <a:xfrm flipH="1">
            <a:off x="6300079" y="5286693"/>
            <a:ext cx="578840" cy="716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17DB24-8CBD-461A-BF45-EE127506BA40}"/>
              </a:ext>
            </a:extLst>
          </p:cNvPr>
          <p:cNvCxnSpPr>
            <a:cxnSpLocks/>
          </p:cNvCxnSpPr>
          <p:nvPr/>
        </p:nvCxnSpPr>
        <p:spPr>
          <a:xfrm flipH="1">
            <a:off x="11314158" y="1984555"/>
            <a:ext cx="578840" cy="716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DBD0B7-E11F-4C68-93C2-71373509EC8A}"/>
              </a:ext>
            </a:extLst>
          </p:cNvPr>
          <p:cNvSpPr txBox="1"/>
          <p:nvPr/>
        </p:nvSpPr>
        <p:spPr>
          <a:xfrm>
            <a:off x="661975" y="736064"/>
            <a:ext cx="1837731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MIMS can be downloaded to your mobile to be readily available at the point of care.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See the Mobile Resources tab on the Library website for more information.</a:t>
            </a:r>
          </a:p>
          <a:p>
            <a:pPr algn="l"/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Roboto" panose="02000000000000000000" pitchFamily="2" charset="0"/>
              </a:rPr>
              <a:t>eMIMSelite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 will replace </a:t>
            </a:r>
            <a:r>
              <a:rPr lang="en-US" dirty="0" err="1">
                <a:solidFill>
                  <a:schemeClr val="bg1"/>
                </a:solidFill>
                <a:latin typeface="Roboto" panose="02000000000000000000" pitchFamily="2" charset="0"/>
              </a:rPr>
              <a:t>MIMSOnline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 1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 July 2024. Click on the link at the top of the page for early access.</a:t>
            </a:r>
            <a:endParaRPr lang="en-AU" dirty="0">
              <a:solidFill>
                <a:schemeClr val="bg1"/>
              </a:solidFill>
              <a:latin typeface="CIDFont+F1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8845F-FCA7-9BE2-C072-1EEBB710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87" y="754373"/>
            <a:ext cx="8628412" cy="4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7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B955-E0C9-4DD2-9296-7D5859C5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28" y="226503"/>
            <a:ext cx="8010364" cy="560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D7A00-4E31-4976-A925-44801FA2EFD1}"/>
              </a:ext>
            </a:extLst>
          </p:cNvPr>
          <p:cNvSpPr txBox="1"/>
          <p:nvPr/>
        </p:nvSpPr>
        <p:spPr>
          <a:xfrm>
            <a:off x="101382" y="705122"/>
            <a:ext cx="2524372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Therapeutic Guidelines: therapeutic guidelines, evidence-based, Australian (Medicines)</a:t>
            </a:r>
          </a:p>
          <a:p>
            <a:pPr algn="l"/>
            <a:endParaRPr lang="en-US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Offsite available using an Athens logon at: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https://tgldcdp.tg.org.au/etgAccess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There is no app. Save the link.</a:t>
            </a:r>
          </a:p>
          <a:p>
            <a:pPr algn="l"/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700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12768</TotalTime>
  <Words>551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CIDFont+F1</vt:lpstr>
      <vt:lpstr>Proxima Nova Light</vt:lpstr>
      <vt:lpstr>Roboto</vt:lpstr>
      <vt:lpstr>Custom Design</vt:lpstr>
      <vt:lpstr>Ramsay National Library   Medical  </vt:lpstr>
      <vt:lpstr>National Library Website and Resource Access</vt:lpstr>
      <vt:lpstr> 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queries about the Library please contact:  Ramsay National Library Jenny Cutting - National Librarian Head Office, Learning &amp; Organisational Development  library@ramsayhealth.com.au  Greenslopes Private Hospital Library Sandra Villamil– HR Administration villamils@ramsayhealth.com.au  07 3394 7162  Hollywood Private Hospital Library Alison Dane- Librarian  library.hph@ramsayhealth.com.au 08 9346 6184  Joondalup Health Campus Clinical Library Jeanette Bunting - Librarian  Melissa de Klerk - Library Technician libraryenquiries@ramsayhealth.com.au 08 9400 9487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Starky, Anne</dc:creator>
  <cp:lastModifiedBy>Cutting, Jennifer</cp:lastModifiedBy>
  <cp:revision>531</cp:revision>
  <cp:lastPrinted>2022-02-16T21:38:52Z</cp:lastPrinted>
  <dcterms:created xsi:type="dcterms:W3CDTF">2021-07-27T02:21:01Z</dcterms:created>
  <dcterms:modified xsi:type="dcterms:W3CDTF">2024-04-14T03:59:14Z</dcterms:modified>
</cp:coreProperties>
</file>